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12" r:id="rId5"/>
    <p:sldId id="336" r:id="rId6"/>
    <p:sldId id="351" r:id="rId7"/>
    <p:sldId id="360" r:id="rId8"/>
    <p:sldId id="361" r:id="rId9"/>
    <p:sldId id="348" r:id="rId10"/>
    <p:sldId id="355" r:id="rId11"/>
    <p:sldId id="356" r:id="rId12"/>
    <p:sldId id="269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2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62"/>
      </p:cViewPr>
      <p:guideLst>
        <p:guide orient="horz" pos="2902"/>
        <p:guide pos="2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3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450"/>
            <a:ext cx="12192000" cy="5886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65404" y="126492"/>
            <a:ext cx="1886712" cy="464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1756135" y="0"/>
            <a:ext cx="374903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5100" y="168135"/>
            <a:ext cx="1600200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bg1"/>
                </a:solidFill>
                <a:latin typeface="Bahnschrift Light" panose="020B0502040204020203"/>
                <a:cs typeface="Bahnschrift Light" panose="020B0502040204020203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3976" y="3255212"/>
            <a:ext cx="6164046" cy="2310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tags" Target="../tags/tag33.xml"/><Relationship Id="rId4" Type="http://schemas.openxmlformats.org/officeDocument/2006/relationships/image" Target="../media/image4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tags" Target="../tags/tag2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21.png"/><Relationship Id="rId7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tags" Target="../tags/tag4.xml"/><Relationship Id="rId4" Type="http://schemas.openxmlformats.org/officeDocument/2006/relationships/image" Target="../media/image2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26.png"/><Relationship Id="rId17" Type="http://schemas.openxmlformats.org/officeDocument/2006/relationships/tags" Target="../tags/tag10.xml"/><Relationship Id="rId16" Type="http://schemas.openxmlformats.org/officeDocument/2006/relationships/image" Target="../media/image25.png"/><Relationship Id="rId15" Type="http://schemas.openxmlformats.org/officeDocument/2006/relationships/tags" Target="../tags/tag9.xml"/><Relationship Id="rId14" Type="http://schemas.openxmlformats.org/officeDocument/2006/relationships/image" Target="../media/image24.png"/><Relationship Id="rId13" Type="http://schemas.openxmlformats.org/officeDocument/2006/relationships/tags" Target="../tags/tag8.xml"/><Relationship Id="rId12" Type="http://schemas.openxmlformats.org/officeDocument/2006/relationships/image" Target="../media/image23.png"/><Relationship Id="rId11" Type="http://schemas.openxmlformats.org/officeDocument/2006/relationships/tags" Target="../tags/tag7.xml"/><Relationship Id="rId10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27.png"/><Relationship Id="rId7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tags" Target="../tags/tag11.xml"/><Relationship Id="rId4" Type="http://schemas.openxmlformats.org/officeDocument/2006/relationships/image" Target="../media/image20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5.xml"/><Relationship Id="rId20" Type="http://schemas.openxmlformats.org/officeDocument/2006/relationships/image" Target="../media/image33.png"/><Relationship Id="rId2" Type="http://schemas.openxmlformats.org/officeDocument/2006/relationships/image" Target="../media/image2.png"/><Relationship Id="rId19" Type="http://schemas.openxmlformats.org/officeDocument/2006/relationships/tags" Target="../tags/tag18.xml"/><Relationship Id="rId18" Type="http://schemas.openxmlformats.org/officeDocument/2006/relationships/image" Target="../media/image32.png"/><Relationship Id="rId17" Type="http://schemas.openxmlformats.org/officeDocument/2006/relationships/tags" Target="../tags/tag17.xml"/><Relationship Id="rId16" Type="http://schemas.openxmlformats.org/officeDocument/2006/relationships/image" Target="../media/image31.png"/><Relationship Id="rId15" Type="http://schemas.openxmlformats.org/officeDocument/2006/relationships/tags" Target="../tags/tag16.xml"/><Relationship Id="rId14" Type="http://schemas.openxmlformats.org/officeDocument/2006/relationships/image" Target="../media/image30.png"/><Relationship Id="rId13" Type="http://schemas.openxmlformats.org/officeDocument/2006/relationships/tags" Target="../tags/tag15.xml"/><Relationship Id="rId12" Type="http://schemas.openxmlformats.org/officeDocument/2006/relationships/image" Target="../media/image29.png"/><Relationship Id="rId11" Type="http://schemas.openxmlformats.org/officeDocument/2006/relationships/tags" Target="../tags/tag14.xml"/><Relationship Id="rId10" Type="http://schemas.openxmlformats.org/officeDocument/2006/relationships/image" Target="../media/image28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image" Target="../media/image19.png"/><Relationship Id="rId7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39.png"/><Relationship Id="rId17" Type="http://schemas.openxmlformats.org/officeDocument/2006/relationships/tags" Target="../tags/tag25.xml"/><Relationship Id="rId16" Type="http://schemas.openxmlformats.org/officeDocument/2006/relationships/image" Target="../media/image38.png"/><Relationship Id="rId15" Type="http://schemas.openxmlformats.org/officeDocument/2006/relationships/tags" Target="../tags/tag24.xml"/><Relationship Id="rId14" Type="http://schemas.openxmlformats.org/officeDocument/2006/relationships/image" Target="../media/image37.png"/><Relationship Id="rId13" Type="http://schemas.openxmlformats.org/officeDocument/2006/relationships/tags" Target="../tags/tag23.xml"/><Relationship Id="rId12" Type="http://schemas.openxmlformats.org/officeDocument/2006/relationships/image" Target="../media/image36.png"/><Relationship Id="rId11" Type="http://schemas.openxmlformats.org/officeDocument/2006/relationships/tags" Target="../tags/tag22.xml"/><Relationship Id="rId10" Type="http://schemas.openxmlformats.org/officeDocument/2006/relationships/image" Target="../media/image35.png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42.png"/><Relationship Id="rId7" Type="http://schemas.openxmlformats.org/officeDocument/2006/relationships/tags" Target="../tags/tag27.xml"/><Relationship Id="rId6" Type="http://schemas.openxmlformats.org/officeDocument/2006/relationships/image" Target="../media/image41.png"/><Relationship Id="rId5" Type="http://schemas.openxmlformats.org/officeDocument/2006/relationships/tags" Target="../tags/tag26.xml"/><Relationship Id="rId4" Type="http://schemas.openxmlformats.org/officeDocument/2006/relationships/image" Target="../media/image4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3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45.png"/><Relationship Id="rId7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tags" Target="../tags/tag29.xml"/><Relationship Id="rId4" Type="http://schemas.openxmlformats.org/officeDocument/2006/relationships/image" Target="../media/image4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47.png"/><Relationship Id="rId11" Type="http://schemas.openxmlformats.org/officeDocument/2006/relationships/tags" Target="../tags/tag32.xml"/><Relationship Id="rId10" Type="http://schemas.openxmlformats.org/officeDocument/2006/relationships/image" Target="../media/image46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5325" algn="r">
              <a:lnSpc>
                <a:spcPts val="1060"/>
              </a:lnSpc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20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65"/>
              </a:lnSpc>
              <a:tabLst>
                <a:tab pos="10378440" algn="l"/>
              </a:tabLst>
            </a:pPr>
            <a:r>
              <a:rPr sz="2250" b="0" spc="-7" baseline="-24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753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03152" y="128015"/>
            <a:ext cx="571500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87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6500" y="661307"/>
            <a:ext cx="28581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2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95476" y="118244"/>
            <a:ext cx="10547985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  <a:tabLst>
                <a:tab pos="9257665" algn="l"/>
              </a:tabLst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2250" b="1" spc="562" baseline="19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250" baseline="19000">
              <a:latin typeface="Calibri" panose="020F0502020204030204"/>
              <a:cs typeface="Calibri" panose="020F0502020204030204"/>
            </a:endParaRPr>
          </a:p>
          <a:p>
            <a:pPr marR="287655" algn="r">
              <a:lnSpc>
                <a:spcPts val="108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va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ed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2035"/>
              </a:lnSpc>
              <a:tabLst>
                <a:tab pos="2768600" algn="l"/>
                <a:tab pos="9257665" algn="l"/>
              </a:tabLst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2200" b="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2400" b="0" spc="-7" baseline="-36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logy	</a:t>
            </a:r>
            <a:r>
              <a:rPr sz="2700" b="0" spc="-7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r>
              <a:rPr sz="2700" b="0" spc="-120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2700" b="0" spc="-7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</a:t>
            </a:r>
            <a:endParaRPr sz="2700" baseline="-25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ct val="100000"/>
              </a:lnSpc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22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3370" y="1154855"/>
            <a:ext cx="11861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llig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1214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03025" y="128270"/>
            <a:ext cx="571500" cy="1026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73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06500" y="660393"/>
            <a:ext cx="323596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3920" y="73025"/>
            <a:ext cx="3402965" cy="1094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82852" y="80340"/>
            <a:ext cx="160020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Chongqing  University</a:t>
            </a:r>
            <a:r>
              <a:rPr spc="-80" dirty="0"/>
              <a:t> </a:t>
            </a:r>
            <a:r>
              <a:rPr spc="-5" dirty="0"/>
              <a:t>of  Technology</a:t>
            </a:r>
            <a:endParaRPr spc="-5" dirty="0"/>
          </a:p>
        </p:txBody>
      </p:sp>
      <p:sp>
        <p:nvSpPr>
          <p:cNvPr id="17" name="object 17"/>
          <p:cNvSpPr/>
          <p:nvPr/>
        </p:nvSpPr>
        <p:spPr>
          <a:xfrm>
            <a:off x="16510" y="1254760"/>
            <a:ext cx="12179935" cy="4289425"/>
          </a:xfrm>
          <a:custGeom>
            <a:avLst/>
            <a:gdLst/>
            <a:ahLst/>
            <a:cxnLst/>
            <a:rect l="l" t="t" r="r" b="b"/>
            <a:pathLst>
              <a:path w="12179935" h="4490085">
                <a:moveTo>
                  <a:pt x="0" y="0"/>
                </a:moveTo>
                <a:lnTo>
                  <a:pt x="12179808" y="0"/>
                </a:lnTo>
                <a:lnTo>
                  <a:pt x="12179808" y="4489704"/>
                </a:lnTo>
                <a:lnTo>
                  <a:pt x="0" y="4489704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186967"/>
            <a:ext cx="12192000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54868" y="5894832"/>
            <a:ext cx="1437131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169650" y="6491604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等线" panose="02010600030101010101" charset="-122"/>
                <a:cs typeface="等线" panose="02010600030101010101" charset="-122"/>
              </a:rPr>
              <a:t>1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5300" y="5871971"/>
            <a:ext cx="827532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077200" y="6039485"/>
            <a:ext cx="3657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Yuyang</a:t>
            </a:r>
            <a:r>
              <a:rPr sz="2400" b="1" spc="-5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5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Lai</a:t>
            </a:r>
            <a:endParaRPr lang="en-US" sz="2400" b="1" spc="-50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39400" y="5084445"/>
            <a:ext cx="184848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—— </a:t>
            </a:r>
            <a:r>
              <a:rPr lang="en-US" sz="1600" b="1" i="1" spc="-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SIGIR 2024</a:t>
            </a:r>
            <a:endParaRPr lang="en-US" sz="1600" b="1" i="1" spc="-5" dirty="0">
              <a:solidFill>
                <a:srgbClr val="1F4E79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25"/>
          <p:cNvSpPr txBox="1"/>
          <p:nvPr/>
        </p:nvSpPr>
        <p:spPr>
          <a:xfrm>
            <a:off x="1676400" y="1828800"/>
            <a:ext cx="9163050" cy="52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9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cs typeface="+mn-lt"/>
              </a:rPr>
              <a:t>FineRec: Exploring Fine-grained Sequential Recommendation</a:t>
            </a:r>
            <a:endParaRPr sz="2400" b="1" spc="-5" dirty="0">
              <a:solidFill>
                <a:srgbClr val="1F4E79"/>
              </a:solidFill>
              <a:cs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43400" y="4953000"/>
            <a:ext cx="41979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https://github.com/Zhang-xiaokun/FineRec</a:t>
            </a:r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682875" y="2874010"/>
            <a:ext cx="7205980" cy="1414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257" y="770614"/>
            <a:ext cx="2804594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94155" y="1600200"/>
            <a:ext cx="9528810" cy="503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035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404" y="126492"/>
            <a:ext cx="1886712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74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092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092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092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4481" y="2962191"/>
            <a:ext cx="3378694" cy="657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5325" algn="r">
              <a:lnSpc>
                <a:spcPts val="1060"/>
              </a:lnSpc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20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65"/>
              </a:lnSpc>
              <a:tabLst>
                <a:tab pos="10378440" algn="l"/>
              </a:tabLst>
            </a:pPr>
            <a:r>
              <a:rPr sz="2250" b="0" spc="-7" baseline="-24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753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03152" y="128015"/>
            <a:ext cx="571500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87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6500" y="661307"/>
            <a:ext cx="28581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2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570665" y="606215"/>
            <a:ext cx="73025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f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3370" y="1154855"/>
            <a:ext cx="11861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llig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65" y="0"/>
            <a:ext cx="12192000" cy="12236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03025" y="128270"/>
            <a:ext cx="571500" cy="995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7363" y="690372"/>
            <a:ext cx="2924556" cy="23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06500" y="118244"/>
            <a:ext cx="323596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2620"/>
              </a:lnSpc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</a:t>
            </a:r>
            <a:endParaRPr sz="22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2120"/>
              </a:lnSpc>
              <a:spcBef>
                <a:spcPts val="1040"/>
              </a:spcBef>
            </a:pP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ho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n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n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g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v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q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in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r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g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s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it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n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y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ive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r</a:t>
            </a:r>
            <a:r>
              <a:rPr sz="3300" b="0" spc="-555" baseline="27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f</a:t>
            </a:r>
            <a:r>
              <a:rPr sz="1600" b="0" spc="-37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sity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</a:t>
            </a:r>
            <a:r>
              <a:rPr sz="1600" b="0" spc="-5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21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Technollooggyy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  <a:p>
            <a:pPr marL="88900">
              <a:lnSpc>
                <a:spcPts val="2120"/>
              </a:lnSpc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22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3920" y="77470"/>
            <a:ext cx="3402965" cy="10712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Chongqing  University</a:t>
            </a:r>
            <a:r>
              <a:rPr spc="-80" dirty="0"/>
              <a:t> </a:t>
            </a:r>
            <a:r>
              <a:rPr spc="-5" dirty="0"/>
              <a:t>of  Technology</a:t>
            </a:r>
            <a:endParaRPr spc="-5" dirty="0"/>
          </a:p>
        </p:txBody>
      </p:sp>
      <p:sp>
        <p:nvSpPr>
          <p:cNvPr id="17" name="object 17"/>
          <p:cNvSpPr/>
          <p:nvPr/>
        </p:nvSpPr>
        <p:spPr>
          <a:xfrm>
            <a:off x="12191" y="1223772"/>
            <a:ext cx="12179935" cy="4491355"/>
          </a:xfrm>
          <a:custGeom>
            <a:avLst/>
            <a:gdLst/>
            <a:ahLst/>
            <a:cxnLst/>
            <a:rect l="l" t="t" r="r" b="b"/>
            <a:pathLst>
              <a:path w="12179935" h="4491355">
                <a:moveTo>
                  <a:pt x="0" y="0"/>
                </a:moveTo>
                <a:lnTo>
                  <a:pt x="12179808" y="0"/>
                </a:lnTo>
                <a:lnTo>
                  <a:pt x="12179808" y="4491228"/>
                </a:lnTo>
                <a:lnTo>
                  <a:pt x="0" y="4491228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1186967"/>
            <a:ext cx="12192000" cy="10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54868" y="5894832"/>
            <a:ext cx="1437131" cy="963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169650" y="6491604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等线" panose="02010600030101010101" charset="-122"/>
                <a:cs typeface="等线" panose="02010600030101010101" charset="-122"/>
              </a:rPr>
              <a:t>2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5300" y="5871971"/>
            <a:ext cx="827532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932959" y="1905762"/>
            <a:ext cx="3162300" cy="256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1.In</a:t>
            </a:r>
            <a:r>
              <a:rPr sz="4000" b="1" spc="-1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4000" b="1" spc="-8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oduc</a:t>
            </a:r>
            <a:r>
              <a:rPr sz="4000" b="1" spc="-1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ion  2.Method</a:t>
            </a:r>
            <a:endParaRPr sz="4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4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00497" y="3996931"/>
            <a:ext cx="2808223" cy="524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7619" y="2146985"/>
            <a:ext cx="3879215" cy="47110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93689" y="770614"/>
            <a:ext cx="2798906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48400" y="2286000"/>
            <a:ext cx="5575300" cy="33699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7200" y="3048000"/>
            <a:ext cx="5704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/>
              <a:t>implicit actions, like accidental clicks, can sometimes misrepresent user interests, thereby introducing noise into the</a:t>
            </a:r>
            <a:r>
              <a:rPr lang="en-US" altLang="zh-CN"/>
              <a:t> </a:t>
            </a:r>
            <a:r>
              <a:rPr lang="zh-CN" altLang="en-US"/>
              <a:t>models .</a:t>
            </a:r>
            <a:endParaRPr lang="zh-CN" alt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/>
              <a:t>coarsely treat a review as a whole, overlooking the fact that users may have distinct opinions about different attributes within a single review.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3000" y="1447800"/>
            <a:ext cx="9671685" cy="507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308108" y="797518"/>
            <a:ext cx="1573965" cy="474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6303" t="-1502" r="65334" b="20371"/>
          <a:stretch>
            <a:fillRect/>
          </a:stretch>
        </p:blipFill>
        <p:spPr>
          <a:xfrm>
            <a:off x="914400" y="1371600"/>
            <a:ext cx="3387090" cy="50812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1606" b="-357"/>
          <a:stretch>
            <a:fillRect/>
          </a:stretch>
        </p:blipFill>
        <p:spPr>
          <a:xfrm>
            <a:off x="6248400" y="2514600"/>
            <a:ext cx="1868170" cy="3727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6000" y="3276600"/>
            <a:ext cx="4459605" cy="6159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05600" y="4281805"/>
            <a:ext cx="3391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i="1"/>
              <a:t>"it smells nice, but too expensive"</a:t>
            </a:r>
            <a:endParaRPr lang="zh-CN" altLang="en-US" i="1"/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8705" y="4281805"/>
            <a:ext cx="357505" cy="3194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72200" y="4800600"/>
            <a:ext cx="2329180" cy="2717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48705" y="5271770"/>
            <a:ext cx="2167255" cy="300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382000" y="5271770"/>
            <a:ext cx="1259840" cy="31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308108" y="797518"/>
            <a:ext cx="1573965" cy="474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34666" r="35395" b="21873"/>
          <a:stretch>
            <a:fillRect/>
          </a:stretch>
        </p:blipFill>
        <p:spPr>
          <a:xfrm>
            <a:off x="990600" y="1524000"/>
            <a:ext cx="3641090" cy="49828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19800" y="2514600"/>
            <a:ext cx="1407795" cy="3638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t="6838"/>
          <a:stretch>
            <a:fillRect/>
          </a:stretch>
        </p:blipFill>
        <p:spPr>
          <a:xfrm>
            <a:off x="7829550" y="2514600"/>
            <a:ext cx="1443355" cy="3924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638800" y="3617595"/>
            <a:ext cx="4280535" cy="6648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67400" y="1983740"/>
            <a:ext cx="1548130" cy="3098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8390" r="1610"/>
          <a:stretch>
            <a:fillRect/>
          </a:stretch>
        </p:blipFill>
        <p:spPr>
          <a:xfrm>
            <a:off x="8001000" y="1953260"/>
            <a:ext cx="1460500" cy="3606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596255" y="4267200"/>
            <a:ext cx="4365625" cy="6489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638800" y="5078095"/>
            <a:ext cx="4302125" cy="130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3585" y="3733800"/>
            <a:ext cx="5001260" cy="74803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308108" y="797518"/>
            <a:ext cx="1573965" cy="47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34666" r="6244" b="21873"/>
          <a:stretch>
            <a:fillRect/>
          </a:stretch>
        </p:blipFill>
        <p:spPr>
          <a:xfrm>
            <a:off x="228600" y="1905000"/>
            <a:ext cx="6374130" cy="44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56755" y="2209800"/>
            <a:ext cx="4306570" cy="899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093585" y="3200400"/>
            <a:ext cx="5027930" cy="7086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62800" y="4495800"/>
            <a:ext cx="3378835" cy="698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162800" y="5334000"/>
            <a:ext cx="3663315" cy="4159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162800" y="5857240"/>
            <a:ext cx="4110355" cy="624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257" y="770614"/>
            <a:ext cx="2804594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8600" y="2209800"/>
            <a:ext cx="3491230" cy="1471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200" y="4267200"/>
            <a:ext cx="3919855" cy="1386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886200" y="2209800"/>
            <a:ext cx="807339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15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9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257" y="770614"/>
            <a:ext cx="2804594" cy="529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400" y="1828800"/>
            <a:ext cx="3681730" cy="28816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3600" y="4748530"/>
            <a:ext cx="7170420" cy="17526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391025" y="1752600"/>
            <a:ext cx="3852545" cy="2978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43570" y="1676400"/>
            <a:ext cx="3691255" cy="2995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COMMONDATA" val="eyJoZGlkIjoiMGI4YTY2NzNjYzhhMDBjYjhiZDFjNDRhZjk5ZjcyM2MifQ=="/>
  <p:tag name="KSO_WPP_MARK_KEY" val="d2dc3de7-51bf-45f9-8ab2-58865843b4c2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E7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2309</Words>
  <Application>WPS 演示</Application>
  <PresentationFormat>宽屏</PresentationFormat>
  <Paragraphs>166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Bahnschrift Light</vt:lpstr>
      <vt:lpstr>Calibri</vt:lpstr>
      <vt:lpstr>等线</vt:lpstr>
      <vt:lpstr>Times New Roman</vt:lpstr>
      <vt:lpstr>黑体</vt:lpstr>
      <vt:lpstr>微软雅黑</vt:lpstr>
      <vt:lpstr>Arial Unicode MS</vt:lpstr>
      <vt:lpstr>Office Theme</vt:lpstr>
      <vt:lpstr>Chongqing  University of  Technology</vt:lpstr>
      <vt:lpstr>Chongqing  University of 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Chongqing  University of  Technology</dc:title>
  <dc:creator/>
  <cp:lastModifiedBy>帅气的学长</cp:lastModifiedBy>
  <cp:revision>101</cp:revision>
  <dcterms:created xsi:type="dcterms:W3CDTF">2022-07-31T02:05:00Z</dcterms:created>
  <dcterms:modified xsi:type="dcterms:W3CDTF">2024-06-13T11:08:00Z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2022-06-22T16:00:00Z</vt:filetime>
  </property>
  <property fmtid="{D5CDD505-2E9C-101B-9397-08002B2CF9AE}" pid="3" name="Creator">
    <vt:lpwstr>WPS 演示</vt:lpwstr>
  </property>
  <property fmtid="{D5CDD505-2E9C-101B-9397-08002B2CF9AE}" pid="4" name="LastSaved">
    <vt:filetime>2022-08-10T16:00:00Z</vt:filetime>
  </property>
  <property fmtid="{D5CDD505-2E9C-101B-9397-08002B2CF9AE}" pid="5" name="ICV">
    <vt:lpwstr>7290EBD7F78B411697F320F5CBE298FC_13</vt:lpwstr>
  </property>
  <property fmtid="{D5CDD505-2E9C-101B-9397-08002B2CF9AE}" pid="6" name="KSOProductBuildVer">
    <vt:lpwstr>2052-12.1.0.16120</vt:lpwstr>
  </property>
</Properties>
</file>